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Nixie One"/>
      <p:regular r:id="rId29"/>
    </p:embeddedFont>
    <p:embeddedFont>
      <p:font typeface="Helvetica Neue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NixieOne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HelveticaNeue-bold.fntdata"/><Relationship Id="rId30" Type="http://schemas.openxmlformats.org/officeDocument/2006/relationships/font" Target="fonts/HelveticaNeue-regular.fntdata"/><Relationship Id="rId11" Type="http://schemas.openxmlformats.org/officeDocument/2006/relationships/slide" Target="slides/slide7.xml"/><Relationship Id="rId33" Type="http://schemas.openxmlformats.org/officeDocument/2006/relationships/font" Target="fonts/HelveticaNeue-boldItalic.fntdata"/><Relationship Id="rId10" Type="http://schemas.openxmlformats.org/officeDocument/2006/relationships/slide" Target="slides/slide6.xml"/><Relationship Id="rId32" Type="http://schemas.openxmlformats.org/officeDocument/2006/relationships/font" Target="fonts/HelveticaNeue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ef198fae1f_1_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ef198fae1f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ef198fae1f_1_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ef198fae1f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ef29ba6aed_0_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ef29ba6ae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ef29ba6aed_0_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ef29ba6ae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ef29ba6aed_0_9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ef29ba6aed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ef29ba6aed_0_10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ef29ba6aed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f29ba6aed_0_1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f29ba6aed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ef29ba6aed_0_1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ef29ba6aed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ef29ba6aed_0_1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ef29ba6ae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f198fae1f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ef198fae1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ef29ba6aed_0_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ef29ba6ae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ef29ba6aed_0_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ef29ba6ae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ef198fae1f_1_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ef198fae1f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 rot="10800000">
            <a:off x="3919993" y="3977033"/>
            <a:ext cx="1303500" cy="11283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1;p2"/>
          <p:cNvSpPr/>
          <p:nvPr/>
        </p:nvSpPr>
        <p:spPr>
          <a:xfrm rot="5400000">
            <a:off x="3809057" y="-81000"/>
            <a:ext cx="1525500" cy="17616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 flipH="1" rot="10800000">
            <a:off x="2809875" y="-172875"/>
            <a:ext cx="1111500" cy="962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 flipH="1" rot="10800000">
            <a:off x="3602723" y="1360109"/>
            <a:ext cx="493800" cy="427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 flipH="1" rot="10800000">
            <a:off x="5278915" y="855279"/>
            <a:ext cx="944700" cy="818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 rot="10800000">
            <a:off x="5365799" y="352324"/>
            <a:ext cx="493800" cy="4272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5549153" y="1029780"/>
            <a:ext cx="404640" cy="374059"/>
            <a:chOff x="5975075" y="2327500"/>
            <a:chExt cx="420100" cy="388350"/>
          </a:xfrm>
        </p:grpSpPr>
        <p:sp>
          <p:nvSpPr>
            <p:cNvPr id="18" name="Google Shape;18;p2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3253021" y="113273"/>
            <a:ext cx="225085" cy="38996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4380526" y="515192"/>
            <a:ext cx="382958" cy="607111"/>
            <a:chOff x="6718575" y="2318625"/>
            <a:chExt cx="256950" cy="407375"/>
          </a:xfrm>
        </p:grpSpPr>
        <p:sp>
          <p:nvSpPr>
            <p:cNvPr id="22" name="Google Shape;22;p2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199464" y="902959"/>
            <a:ext cx="395018" cy="403297"/>
            <a:chOff x="3951850" y="2985350"/>
            <a:chExt cx="407950" cy="416500"/>
          </a:xfrm>
        </p:grpSpPr>
        <p:sp>
          <p:nvSpPr>
            <p:cNvPr id="31" name="Google Shape;31;p2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2"/>
          <p:cNvSpPr/>
          <p:nvPr/>
        </p:nvSpPr>
        <p:spPr>
          <a:xfrm flipH="1" rot="10800000">
            <a:off x="5010533" y="4576648"/>
            <a:ext cx="1032900" cy="8946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2"/>
          <p:cNvSpPr/>
          <p:nvPr/>
        </p:nvSpPr>
        <p:spPr>
          <a:xfrm flipH="1" rot="10800000">
            <a:off x="5133679" y="4056450"/>
            <a:ext cx="540000" cy="4674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2"/>
          <p:cNvSpPr/>
          <p:nvPr/>
        </p:nvSpPr>
        <p:spPr>
          <a:xfrm flipH="1" rot="10800000">
            <a:off x="3101709" y="3629719"/>
            <a:ext cx="1032900" cy="8940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"/>
          <p:cNvSpPr/>
          <p:nvPr/>
        </p:nvSpPr>
        <p:spPr>
          <a:xfrm flipH="1" rot="10800000">
            <a:off x="3530384" y="4576662"/>
            <a:ext cx="452100" cy="3912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5370705" y="4867761"/>
            <a:ext cx="312503" cy="312484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" name="Google Shape;40;p2"/>
          <p:cNvGrpSpPr/>
          <p:nvPr/>
        </p:nvGrpSpPr>
        <p:grpSpPr>
          <a:xfrm>
            <a:off x="5772009" y="4056440"/>
            <a:ext cx="573943" cy="550550"/>
            <a:chOff x="5241175" y="4959100"/>
            <a:chExt cx="539775" cy="517775"/>
          </a:xfrm>
        </p:grpSpPr>
        <p:sp>
          <p:nvSpPr>
            <p:cNvPr id="41" name="Google Shape;41;p2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2"/>
          <p:cNvSpPr/>
          <p:nvPr/>
        </p:nvSpPr>
        <p:spPr>
          <a:xfrm>
            <a:off x="3429208" y="3904791"/>
            <a:ext cx="377839" cy="343685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flipH="1" rot="10800000">
            <a:off x="-94969" y="303826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3"/>
          <p:cNvSpPr/>
          <p:nvPr/>
        </p:nvSpPr>
        <p:spPr>
          <a:xfrm rot="5400000">
            <a:off x="559400" y="1538825"/>
            <a:ext cx="1788000" cy="20646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3"/>
          <p:cNvSpPr txBox="1"/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2" name="Google Shape;52;p3"/>
          <p:cNvSpPr txBox="1"/>
          <p:nvPr>
            <p:ph idx="1" type="subTitle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"/>
          <p:cNvSpPr/>
          <p:nvPr/>
        </p:nvSpPr>
        <p:spPr>
          <a:xfrm flipH="1" rot="10800000">
            <a:off x="66674" y="313542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3"/>
          <p:cNvSpPr/>
          <p:nvPr/>
        </p:nvSpPr>
        <p:spPr>
          <a:xfrm flipH="1" rot="10800000">
            <a:off x="828675" y="351655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3"/>
          <p:cNvSpPr/>
          <p:nvPr/>
        </p:nvSpPr>
        <p:spPr>
          <a:xfrm flipH="1" rot="10800000">
            <a:off x="761999" y="8779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3"/>
          <p:cNvSpPr/>
          <p:nvPr/>
        </p:nvSpPr>
        <p:spPr>
          <a:xfrm flipH="1" rot="10800000">
            <a:off x="793851" y="4692801"/>
            <a:ext cx="517500" cy="4479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" name="Google Shape;57;p3"/>
          <p:cNvGrpSpPr/>
          <p:nvPr/>
        </p:nvGrpSpPr>
        <p:grpSpPr>
          <a:xfrm>
            <a:off x="996359" y="1070668"/>
            <a:ext cx="351204" cy="324661"/>
            <a:chOff x="5975075" y="2327500"/>
            <a:chExt cx="420100" cy="388350"/>
          </a:xfrm>
        </p:grpSpPr>
        <p:sp>
          <p:nvSpPr>
            <p:cNvPr id="58" name="Google Shape;58;p3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3"/>
          <p:cNvSpPr/>
          <p:nvPr/>
        </p:nvSpPr>
        <p:spPr>
          <a:xfrm>
            <a:off x="393600" y="334662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" name="Google Shape;61;p3"/>
          <p:cNvGrpSpPr/>
          <p:nvPr/>
        </p:nvGrpSpPr>
        <p:grpSpPr>
          <a:xfrm>
            <a:off x="305253" y="553856"/>
            <a:ext cx="247469" cy="392302"/>
            <a:chOff x="6718575" y="2318625"/>
            <a:chExt cx="256950" cy="407375"/>
          </a:xfrm>
        </p:grpSpPr>
        <p:sp>
          <p:nvSpPr>
            <p:cNvPr id="62" name="Google Shape;62;p3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" name="Google Shape;70;p3"/>
          <p:cNvGrpSpPr/>
          <p:nvPr/>
        </p:nvGrpSpPr>
        <p:grpSpPr>
          <a:xfrm>
            <a:off x="1419984" y="3634331"/>
            <a:ext cx="342882" cy="350068"/>
            <a:chOff x="3951850" y="2985350"/>
            <a:chExt cx="407950" cy="416500"/>
          </a:xfrm>
        </p:grpSpPr>
        <p:sp>
          <p:nvSpPr>
            <p:cNvPr id="71" name="Google Shape;71;p3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" name="Google Shape;75;p3"/>
          <p:cNvSpPr/>
          <p:nvPr/>
        </p:nvSpPr>
        <p:spPr>
          <a:xfrm flipH="1" rot="10800000">
            <a:off x="733424" y="393602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3"/>
          <p:cNvSpPr/>
          <p:nvPr/>
        </p:nvSpPr>
        <p:spPr>
          <a:xfrm flipH="1" rot="10800000">
            <a:off x="738525" y="10085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3"/>
          <p:cNvSpPr/>
          <p:nvPr/>
        </p:nvSpPr>
        <p:spPr>
          <a:xfrm flipH="1" rot="10800000">
            <a:off x="-291325" y="4148475"/>
            <a:ext cx="1182300" cy="10236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3"/>
          <p:cNvSpPr/>
          <p:nvPr/>
        </p:nvSpPr>
        <p:spPr>
          <a:xfrm flipH="1" rot="10800000">
            <a:off x="420725" y="-652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3"/>
          <p:cNvSpPr/>
          <p:nvPr/>
        </p:nvSpPr>
        <p:spPr>
          <a:xfrm>
            <a:off x="1019338" y="416705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50285" y="1452794"/>
            <a:ext cx="624844" cy="599376"/>
            <a:chOff x="5241175" y="4959100"/>
            <a:chExt cx="539775" cy="517775"/>
          </a:xfrm>
        </p:grpSpPr>
        <p:sp>
          <p:nvSpPr>
            <p:cNvPr id="81" name="Google Shape;81;p3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3"/>
          <p:cNvSpPr/>
          <p:nvPr/>
        </p:nvSpPr>
        <p:spPr>
          <a:xfrm>
            <a:off x="47199" y="4430470"/>
            <a:ext cx="505231" cy="459562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/>
          <p:nvPr/>
        </p:nvSpPr>
        <p:spPr>
          <a:xfrm flipH="1" rot="10800000">
            <a:off x="-94969" y="619169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Google Shape;90;p4"/>
          <p:cNvSpPr/>
          <p:nvPr/>
        </p:nvSpPr>
        <p:spPr>
          <a:xfrm rot="5400000">
            <a:off x="499599" y="1905237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p4"/>
          <p:cNvSpPr txBox="1"/>
          <p:nvPr>
            <p:ph idx="1" type="body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latin typeface="Nixie One"/>
                <a:ea typeface="Nixie One"/>
                <a:cs typeface="Nixie One"/>
                <a:sym typeface="Nixie One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92" name="Google Shape;92;p4"/>
          <p:cNvSpPr/>
          <p:nvPr/>
        </p:nvSpPr>
        <p:spPr>
          <a:xfrm flipH="1" rot="10800000">
            <a:off x="-123826" y="28115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4"/>
          <p:cNvSpPr/>
          <p:nvPr/>
        </p:nvSpPr>
        <p:spPr>
          <a:xfrm flipH="1" rot="10800000">
            <a:off x="638175" y="3192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4"/>
          <p:cNvSpPr/>
          <p:nvPr/>
        </p:nvSpPr>
        <p:spPr>
          <a:xfrm flipH="1" rot="10800000">
            <a:off x="752474" y="120180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4"/>
          <p:cNvSpPr/>
          <p:nvPr/>
        </p:nvSpPr>
        <p:spPr>
          <a:xfrm flipH="1" rot="10800000">
            <a:off x="657225" y="4380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4"/>
          <p:cNvGrpSpPr/>
          <p:nvPr/>
        </p:nvGrpSpPr>
        <p:grpSpPr>
          <a:xfrm>
            <a:off x="986834" y="1394518"/>
            <a:ext cx="351204" cy="324661"/>
            <a:chOff x="5975075" y="2327500"/>
            <a:chExt cx="420100" cy="388350"/>
          </a:xfrm>
        </p:grpSpPr>
        <p:sp>
          <p:nvSpPr>
            <p:cNvPr id="97" name="Google Shape;97;p4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4"/>
          <p:cNvSpPr/>
          <p:nvPr/>
        </p:nvSpPr>
        <p:spPr>
          <a:xfrm>
            <a:off x="203100" y="302277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" name="Google Shape;100;p4"/>
          <p:cNvGrpSpPr/>
          <p:nvPr/>
        </p:nvGrpSpPr>
        <p:grpSpPr>
          <a:xfrm>
            <a:off x="295728" y="877706"/>
            <a:ext cx="247469" cy="392302"/>
            <a:chOff x="6718575" y="2318625"/>
            <a:chExt cx="256950" cy="407375"/>
          </a:xfrm>
        </p:grpSpPr>
        <p:sp>
          <p:nvSpPr>
            <p:cNvPr id="101" name="Google Shape;101;p4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" name="Google Shape;109;p4"/>
          <p:cNvGrpSpPr/>
          <p:nvPr/>
        </p:nvGrpSpPr>
        <p:grpSpPr>
          <a:xfrm>
            <a:off x="1229484" y="3310481"/>
            <a:ext cx="342882" cy="350068"/>
            <a:chOff x="3951850" y="2985350"/>
            <a:chExt cx="407950" cy="416500"/>
          </a:xfrm>
        </p:grpSpPr>
        <p:sp>
          <p:nvSpPr>
            <p:cNvPr id="110" name="Google Shape;110;p4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" name="Google Shape;114;p4"/>
          <p:cNvSpPr/>
          <p:nvPr/>
        </p:nvSpPr>
        <p:spPr>
          <a:xfrm flipH="1" rot="10800000">
            <a:off x="542924" y="36121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4"/>
          <p:cNvSpPr/>
          <p:nvPr/>
        </p:nvSpPr>
        <p:spPr>
          <a:xfrm flipH="1" rot="10800000">
            <a:off x="729000" y="424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4"/>
          <p:cNvSpPr/>
          <p:nvPr/>
        </p:nvSpPr>
        <p:spPr>
          <a:xfrm flipH="1" rot="10800000">
            <a:off x="-115052" y="3996025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4"/>
          <p:cNvSpPr/>
          <p:nvPr/>
        </p:nvSpPr>
        <p:spPr>
          <a:xfrm flipH="1" rot="10800000">
            <a:off x="411200" y="2586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"/>
          <p:cNvSpPr/>
          <p:nvPr/>
        </p:nvSpPr>
        <p:spPr>
          <a:xfrm>
            <a:off x="828838" y="384320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4"/>
          <p:cNvGrpSpPr/>
          <p:nvPr/>
        </p:nvGrpSpPr>
        <p:grpSpPr>
          <a:xfrm>
            <a:off x="67092" y="1681690"/>
            <a:ext cx="455624" cy="437054"/>
            <a:chOff x="5241175" y="4959100"/>
            <a:chExt cx="539775" cy="517775"/>
          </a:xfrm>
        </p:grpSpPr>
        <p:sp>
          <p:nvSpPr>
            <p:cNvPr id="120" name="Google Shape;120;p4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4"/>
          <p:cNvSpPr/>
          <p:nvPr/>
        </p:nvSpPr>
        <p:spPr>
          <a:xfrm>
            <a:off x="144926" y="4214500"/>
            <a:ext cx="299952" cy="272838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4"/>
          <p:cNvSpPr txBox="1"/>
          <p:nvPr/>
        </p:nvSpPr>
        <p:spPr>
          <a:xfrm>
            <a:off x="94000" y="1929581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  <a:endParaRPr sz="120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28" name="Google Shape;128;p4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/>
          <p:nvPr/>
        </p:nvSpPr>
        <p:spPr>
          <a:xfrm flipH="1" rot="10800000">
            <a:off x="7663675" y="3684808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p5"/>
          <p:cNvSpPr/>
          <p:nvPr/>
        </p:nvSpPr>
        <p:spPr>
          <a:xfrm rot="5400000">
            <a:off x="499599" y="157100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5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33" name="Google Shape;133;p5"/>
          <p:cNvSpPr txBox="1"/>
          <p:nvPr>
            <p:ph idx="1" type="body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Font typeface="Muli"/>
              <a:buChar char="◇"/>
              <a:defRPr>
                <a:latin typeface="Muli"/>
                <a:ea typeface="Muli"/>
                <a:cs typeface="Muli"/>
                <a:sym typeface="Muli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134" name="Google Shape;134;p5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5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5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5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5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5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5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5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" name="Google Shape;142;p5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43" name="Google Shape;143;p5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" name="Google Shape;145;p5"/>
          <p:cNvSpPr/>
          <p:nvPr/>
        </p:nvSpPr>
        <p:spPr>
          <a:xfrm>
            <a:off x="203100" y="127017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5"/>
          <p:cNvSpPr/>
          <p:nvPr/>
        </p:nvSpPr>
        <p:spPr>
          <a:xfrm>
            <a:off x="8772688" y="446180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" name="Google Shape;147;p5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148" name="Google Shape;148;p5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" name="Google Shape;154;p5"/>
          <p:cNvSpPr/>
          <p:nvPr/>
        </p:nvSpPr>
        <p:spPr>
          <a:xfrm>
            <a:off x="8081326" y="3153875"/>
            <a:ext cx="299952" cy="272838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" name="Google Shape;155;p5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56" name="Google Shape;156;p5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5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65" name="Google Shape;165;p5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5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"/>
          <p:cNvSpPr/>
          <p:nvPr/>
        </p:nvSpPr>
        <p:spPr>
          <a:xfrm flipH="1" rot="10800000">
            <a:off x="7663675" y="3684808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" name="Google Shape;172;p6"/>
          <p:cNvSpPr/>
          <p:nvPr/>
        </p:nvSpPr>
        <p:spPr>
          <a:xfrm rot="5400000">
            <a:off x="499599" y="157100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" name="Google Shape;173;p6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74" name="Google Shape;174;p6"/>
          <p:cNvSpPr txBox="1"/>
          <p:nvPr>
            <p:ph idx="1" type="body"/>
          </p:nvPr>
        </p:nvSpPr>
        <p:spPr>
          <a:xfrm>
            <a:off x="1734000" y="2414450"/>
            <a:ext cx="2667300" cy="26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" name="Google Shape;175;p6"/>
          <p:cNvSpPr txBox="1"/>
          <p:nvPr>
            <p:ph idx="2" type="body"/>
          </p:nvPr>
        </p:nvSpPr>
        <p:spPr>
          <a:xfrm>
            <a:off x="4562088" y="2414450"/>
            <a:ext cx="2667300" cy="26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" name="Google Shape;176;p6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6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6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6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0" name="Google Shape;180;p6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81" name="Google Shape;181;p6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" name="Google Shape;183;p6"/>
          <p:cNvSpPr/>
          <p:nvPr/>
        </p:nvSpPr>
        <p:spPr>
          <a:xfrm>
            <a:off x="203100" y="127017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" name="Google Shape;184;p6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85" name="Google Shape;185;p6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3" name="Google Shape;193;p6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94" name="Google Shape;194;p6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" name="Google Shape;198;p6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6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6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6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6"/>
          <p:cNvSpPr/>
          <p:nvPr/>
        </p:nvSpPr>
        <p:spPr>
          <a:xfrm>
            <a:off x="8772688" y="446180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" name="Google Shape;203;p6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04" name="Google Shape;204;p6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6"/>
          <p:cNvSpPr/>
          <p:nvPr/>
        </p:nvSpPr>
        <p:spPr>
          <a:xfrm>
            <a:off x="8081326" y="3153875"/>
            <a:ext cx="299952" cy="272838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6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/>
          <p:nvPr/>
        </p:nvSpPr>
        <p:spPr>
          <a:xfrm rot="5400000">
            <a:off x="499599" y="157100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7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15" name="Google Shape;215;p7"/>
          <p:cNvSpPr txBox="1"/>
          <p:nvPr>
            <p:ph idx="1" type="body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" name="Google Shape;216;p7"/>
          <p:cNvSpPr txBox="1"/>
          <p:nvPr>
            <p:ph idx="2" type="body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" name="Google Shape;217;p7"/>
          <p:cNvSpPr txBox="1"/>
          <p:nvPr>
            <p:ph idx="3" type="body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" name="Google Shape;218;p7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7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7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7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2" name="Google Shape;222;p7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23" name="Google Shape;223;p7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" name="Google Shape;225;p7"/>
          <p:cNvSpPr/>
          <p:nvPr/>
        </p:nvSpPr>
        <p:spPr>
          <a:xfrm>
            <a:off x="203100" y="127017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" name="Google Shape;226;p7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27" name="Google Shape;227;p7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5" name="Google Shape;235;p7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36" name="Google Shape;236;p7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7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"/>
          <p:cNvSpPr/>
          <p:nvPr/>
        </p:nvSpPr>
        <p:spPr>
          <a:xfrm flipH="1" rot="10800000">
            <a:off x="7663675" y="3684808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3" name="Google Shape;243;p8"/>
          <p:cNvSpPr/>
          <p:nvPr/>
        </p:nvSpPr>
        <p:spPr>
          <a:xfrm rot="5400000">
            <a:off x="499599" y="157100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4" name="Google Shape;244;p8"/>
          <p:cNvSpPr txBox="1"/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45" name="Google Shape;245;p8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8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8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8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9" name="Google Shape;249;p8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50" name="Google Shape;250;p8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8"/>
          <p:cNvSpPr/>
          <p:nvPr/>
        </p:nvSpPr>
        <p:spPr>
          <a:xfrm>
            <a:off x="203100" y="127017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3" name="Google Shape;253;p8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54" name="Google Shape;254;p8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" name="Google Shape;262;p8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63" name="Google Shape;263;p8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" name="Google Shape;267;p8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8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8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8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8"/>
          <p:cNvSpPr/>
          <p:nvPr/>
        </p:nvSpPr>
        <p:spPr>
          <a:xfrm>
            <a:off x="8772688" y="446180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2" name="Google Shape;272;p8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73" name="Google Shape;273;p8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8"/>
          <p:cNvSpPr/>
          <p:nvPr/>
        </p:nvSpPr>
        <p:spPr>
          <a:xfrm>
            <a:off x="8081326" y="3153875"/>
            <a:ext cx="299952" cy="272838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8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9"/>
          <p:cNvSpPr/>
          <p:nvPr/>
        </p:nvSpPr>
        <p:spPr>
          <a:xfrm flipH="1" rot="10800000">
            <a:off x="7663675" y="3684808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3" name="Google Shape;283;p9"/>
          <p:cNvSpPr/>
          <p:nvPr/>
        </p:nvSpPr>
        <p:spPr>
          <a:xfrm rot="5400000">
            <a:off x="499599" y="157100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4" name="Google Shape;284;p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285" name="Google Shape;285;p9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9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9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9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9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90" name="Google Shape;290;p9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9"/>
          <p:cNvSpPr/>
          <p:nvPr/>
        </p:nvSpPr>
        <p:spPr>
          <a:xfrm>
            <a:off x="203100" y="127017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9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94" name="Google Shape;294;p9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9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9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9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9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9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2" name="Google Shape;302;p9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303" name="Google Shape;303;p9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9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9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9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9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9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9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9"/>
          <p:cNvSpPr/>
          <p:nvPr/>
        </p:nvSpPr>
        <p:spPr>
          <a:xfrm>
            <a:off x="8772688" y="446180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2" name="Google Shape;312;p9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313" name="Google Shape;313;p9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" name="Google Shape;319;p9"/>
          <p:cNvSpPr/>
          <p:nvPr/>
        </p:nvSpPr>
        <p:spPr>
          <a:xfrm>
            <a:off x="8081326" y="3153875"/>
            <a:ext cx="299952" cy="272838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9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0"/>
          <p:cNvSpPr/>
          <p:nvPr/>
        </p:nvSpPr>
        <p:spPr>
          <a:xfrm flipH="1" rot="10800000">
            <a:off x="8218352" y="4121459"/>
            <a:ext cx="685200" cy="5934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10"/>
          <p:cNvSpPr/>
          <p:nvPr/>
        </p:nvSpPr>
        <p:spPr>
          <a:xfrm rot="5400000">
            <a:off x="388487" y="105212"/>
            <a:ext cx="944100" cy="10902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10"/>
          <p:cNvSpPr/>
          <p:nvPr/>
        </p:nvSpPr>
        <p:spPr>
          <a:xfrm flipH="1" rot="10800000">
            <a:off x="-123825" y="847791"/>
            <a:ext cx="674400" cy="584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0"/>
          <p:cNvSpPr/>
          <p:nvPr/>
        </p:nvSpPr>
        <p:spPr>
          <a:xfrm flipH="1" rot="10800000">
            <a:off x="503116" y="1161450"/>
            <a:ext cx="352800" cy="3054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0"/>
          <p:cNvSpPr/>
          <p:nvPr/>
        </p:nvSpPr>
        <p:spPr>
          <a:xfrm flipH="1" rot="10800000">
            <a:off x="1208424" y="-131812"/>
            <a:ext cx="674400" cy="584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0"/>
          <p:cNvSpPr/>
          <p:nvPr/>
        </p:nvSpPr>
        <p:spPr>
          <a:xfrm flipH="1" rot="10800000">
            <a:off x="247753" y="49693"/>
            <a:ext cx="295200" cy="2556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0"/>
          <p:cNvSpPr/>
          <p:nvPr/>
        </p:nvSpPr>
        <p:spPr>
          <a:xfrm flipH="1" rot="10800000">
            <a:off x="8763568" y="4485979"/>
            <a:ext cx="543000" cy="470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0"/>
          <p:cNvSpPr/>
          <p:nvPr/>
        </p:nvSpPr>
        <p:spPr>
          <a:xfrm flipH="1" rot="10800000">
            <a:off x="8523810" y="4741100"/>
            <a:ext cx="284100" cy="2457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0"/>
          <p:cNvSpPr/>
          <p:nvPr/>
        </p:nvSpPr>
        <p:spPr>
          <a:xfrm flipH="1" rot="10800000">
            <a:off x="8322785" y="3628023"/>
            <a:ext cx="543000" cy="470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0"/>
          <p:cNvSpPr/>
          <p:nvPr/>
        </p:nvSpPr>
        <p:spPr>
          <a:xfrm flipH="1" rot="10800000">
            <a:off x="8763569" y="4009882"/>
            <a:ext cx="237600" cy="2058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0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0E293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2.jpg"/><Relationship Id="rId5" Type="http://schemas.openxmlformats.org/officeDocument/2006/relationships/image" Target="../media/image1.png"/><Relationship Id="rId6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2.jpg"/><Relationship Id="rId6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2.jpg"/><Relationship Id="rId6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2.jpg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1"/>
          <p:cNvSpPr txBox="1"/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Manifiesto Agil</a:t>
            </a:r>
            <a:endParaRPr b="1"/>
          </a:p>
        </p:txBody>
      </p:sp>
      <p:sp>
        <p:nvSpPr>
          <p:cNvPr id="338" name="Google Shape;338;p11"/>
          <p:cNvSpPr txBox="1"/>
          <p:nvPr/>
        </p:nvSpPr>
        <p:spPr>
          <a:xfrm>
            <a:off x="6967925" y="3908325"/>
            <a:ext cx="17793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INTEGRANTES:</a:t>
            </a:r>
            <a:endParaRPr sz="110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Grover Limachi Carrillo</a:t>
            </a:r>
            <a:endParaRPr sz="11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Soledad Colque Iquise</a:t>
            </a:r>
            <a:endParaRPr sz="11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0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6" name="Google Shape;4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299" y="1589263"/>
            <a:ext cx="1887875" cy="2379786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0"/>
          <p:cNvSpPr txBox="1"/>
          <p:nvPr>
            <p:ph type="title"/>
          </p:nvPr>
        </p:nvSpPr>
        <p:spPr>
          <a:xfrm>
            <a:off x="3462050" y="1590975"/>
            <a:ext cx="4944300" cy="64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Principio 3</a:t>
            </a:r>
            <a:endParaRPr sz="3000"/>
          </a:p>
        </p:txBody>
      </p:sp>
      <p:sp>
        <p:nvSpPr>
          <p:cNvPr id="418" name="Google Shape;418;p20"/>
          <p:cNvSpPr txBox="1"/>
          <p:nvPr>
            <p:ph idx="4294967295" type="body"/>
          </p:nvPr>
        </p:nvSpPr>
        <p:spPr>
          <a:xfrm>
            <a:off x="3462050" y="2190538"/>
            <a:ext cx="3876300" cy="17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Entregamos </a:t>
            </a:r>
            <a:r>
              <a:rPr b="1" lang="en" sz="1700">
                <a:solidFill>
                  <a:schemeClr val="accent2"/>
                </a:solidFill>
              </a:rPr>
              <a:t>software funcional </a:t>
            </a:r>
            <a:r>
              <a:rPr lang="en" sz="1700"/>
              <a:t>frecuentemente, entre dos semanas y dos meses con preferencias al periodo de tiempo más corto posible.</a:t>
            </a:r>
            <a:endParaRPr sz="1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1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4" name="Google Shape;424;p21"/>
          <p:cNvSpPr txBox="1"/>
          <p:nvPr>
            <p:ph type="title"/>
          </p:nvPr>
        </p:nvSpPr>
        <p:spPr>
          <a:xfrm>
            <a:off x="1132300" y="1609363"/>
            <a:ext cx="4944300" cy="64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Principio 4</a:t>
            </a:r>
            <a:endParaRPr sz="3000"/>
          </a:p>
        </p:txBody>
      </p:sp>
      <p:sp>
        <p:nvSpPr>
          <p:cNvPr id="425" name="Google Shape;425;p21"/>
          <p:cNvSpPr txBox="1"/>
          <p:nvPr>
            <p:ph idx="4294967295" type="body"/>
          </p:nvPr>
        </p:nvSpPr>
        <p:spPr>
          <a:xfrm>
            <a:off x="1132300" y="2208925"/>
            <a:ext cx="3876300" cy="17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Los responsables de negocio y los desarrolladores </a:t>
            </a:r>
            <a:r>
              <a:rPr b="1" lang="en" sz="1700">
                <a:solidFill>
                  <a:schemeClr val="accent2"/>
                </a:solidFill>
              </a:rPr>
              <a:t>trabajamos juntos</a:t>
            </a:r>
            <a:r>
              <a:rPr lang="en" sz="1700"/>
              <a:t> de forma cotidiana durante todo el proyecto. </a:t>
            </a:r>
            <a:endParaRPr sz="1700"/>
          </a:p>
        </p:txBody>
      </p:sp>
      <p:pic>
        <p:nvPicPr>
          <p:cNvPr id="426" name="Google Shape;4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1500" y="1609375"/>
            <a:ext cx="1887875" cy="2396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2"/>
          <p:cNvSpPr txBox="1"/>
          <p:nvPr>
            <p:ph type="title"/>
          </p:nvPr>
        </p:nvSpPr>
        <p:spPr>
          <a:xfrm>
            <a:off x="3462050" y="1590975"/>
            <a:ext cx="4944300" cy="64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Principio 5</a:t>
            </a:r>
            <a:endParaRPr sz="3000"/>
          </a:p>
        </p:txBody>
      </p:sp>
      <p:sp>
        <p:nvSpPr>
          <p:cNvPr id="432" name="Google Shape;432;p22"/>
          <p:cNvSpPr txBox="1"/>
          <p:nvPr>
            <p:ph idx="4294967295" type="body"/>
          </p:nvPr>
        </p:nvSpPr>
        <p:spPr>
          <a:xfrm>
            <a:off x="3462050" y="2190538"/>
            <a:ext cx="3876300" cy="17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Los proyectos se desarrollan en torno a </a:t>
            </a:r>
            <a:r>
              <a:rPr b="1" lang="en" sz="1700">
                <a:solidFill>
                  <a:schemeClr val="accent2"/>
                </a:solidFill>
              </a:rPr>
              <a:t>individuos motivados</a:t>
            </a:r>
            <a:r>
              <a:rPr lang="en" sz="1700"/>
              <a:t>. Hay que darles el entorno y el apoyo que necesitan, y </a:t>
            </a:r>
            <a:r>
              <a:rPr lang="en" sz="1700"/>
              <a:t>confiarles</a:t>
            </a:r>
            <a:r>
              <a:rPr lang="en" sz="1700"/>
              <a:t> la ejecución del trabajo.</a:t>
            </a:r>
            <a:endParaRPr sz="1700"/>
          </a:p>
        </p:txBody>
      </p:sp>
      <p:sp>
        <p:nvSpPr>
          <p:cNvPr id="433" name="Google Shape;433;p22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4" name="Google Shape;4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300" y="1590963"/>
            <a:ext cx="1898450" cy="23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3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0" name="Google Shape;440;p23"/>
          <p:cNvSpPr txBox="1"/>
          <p:nvPr>
            <p:ph type="title"/>
          </p:nvPr>
        </p:nvSpPr>
        <p:spPr>
          <a:xfrm>
            <a:off x="1132300" y="1609363"/>
            <a:ext cx="4944300" cy="64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Principio 6</a:t>
            </a:r>
            <a:endParaRPr sz="3000"/>
          </a:p>
        </p:txBody>
      </p:sp>
      <p:sp>
        <p:nvSpPr>
          <p:cNvPr id="441" name="Google Shape;441;p23"/>
          <p:cNvSpPr txBox="1"/>
          <p:nvPr>
            <p:ph idx="4294967295" type="body"/>
          </p:nvPr>
        </p:nvSpPr>
        <p:spPr>
          <a:xfrm>
            <a:off x="1132300" y="2208925"/>
            <a:ext cx="3876300" cy="17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El método más eficiente y efectivo de comunicar información al equipo de desarrollo, y entre los miembros del equipo, es la </a:t>
            </a:r>
            <a:r>
              <a:rPr b="1" lang="en" sz="1700">
                <a:solidFill>
                  <a:schemeClr val="accent2"/>
                </a:solidFill>
              </a:rPr>
              <a:t>conversación cara a cara</a:t>
            </a:r>
            <a:r>
              <a:rPr lang="en" sz="1700"/>
              <a:t>.</a:t>
            </a:r>
            <a:endParaRPr sz="1700"/>
          </a:p>
        </p:txBody>
      </p:sp>
      <p:pic>
        <p:nvPicPr>
          <p:cNvPr id="442" name="Google Shape;4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1500" y="1609375"/>
            <a:ext cx="1887875" cy="2379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4"/>
          <p:cNvSpPr txBox="1"/>
          <p:nvPr>
            <p:ph type="title"/>
          </p:nvPr>
        </p:nvSpPr>
        <p:spPr>
          <a:xfrm>
            <a:off x="3462050" y="1590975"/>
            <a:ext cx="4944300" cy="64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Principio 7</a:t>
            </a:r>
            <a:endParaRPr sz="3000"/>
          </a:p>
        </p:txBody>
      </p:sp>
      <p:sp>
        <p:nvSpPr>
          <p:cNvPr id="448" name="Google Shape;448;p24"/>
          <p:cNvSpPr txBox="1"/>
          <p:nvPr>
            <p:ph idx="4294967295" type="body"/>
          </p:nvPr>
        </p:nvSpPr>
        <p:spPr>
          <a:xfrm>
            <a:off x="3462050" y="2190538"/>
            <a:ext cx="3876300" cy="17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El </a:t>
            </a:r>
            <a:r>
              <a:rPr b="1" lang="en" sz="1700">
                <a:solidFill>
                  <a:schemeClr val="accent2"/>
                </a:solidFill>
              </a:rPr>
              <a:t>software funcionando es la medida</a:t>
            </a:r>
            <a:r>
              <a:rPr lang="en" sz="1700"/>
              <a:t> principal de progreso.</a:t>
            </a:r>
            <a:endParaRPr sz="1700"/>
          </a:p>
        </p:txBody>
      </p:sp>
      <p:sp>
        <p:nvSpPr>
          <p:cNvPr id="449" name="Google Shape;449;p24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0" name="Google Shape;4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300" y="1590975"/>
            <a:ext cx="1898450" cy="2389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5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6" name="Google Shape;456;p25"/>
          <p:cNvSpPr txBox="1"/>
          <p:nvPr>
            <p:ph type="title"/>
          </p:nvPr>
        </p:nvSpPr>
        <p:spPr>
          <a:xfrm>
            <a:off x="1132300" y="1609363"/>
            <a:ext cx="4944300" cy="64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Principio 8</a:t>
            </a:r>
            <a:endParaRPr sz="3000"/>
          </a:p>
        </p:txBody>
      </p:sp>
      <p:sp>
        <p:nvSpPr>
          <p:cNvPr id="457" name="Google Shape;457;p25"/>
          <p:cNvSpPr txBox="1"/>
          <p:nvPr>
            <p:ph idx="4294967295" type="body"/>
          </p:nvPr>
        </p:nvSpPr>
        <p:spPr>
          <a:xfrm>
            <a:off x="1132300" y="2208925"/>
            <a:ext cx="3876300" cy="17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Los procesos ágiles promueven el </a:t>
            </a:r>
            <a:r>
              <a:rPr b="1" lang="en" sz="1700">
                <a:solidFill>
                  <a:schemeClr val="accent2"/>
                </a:solidFill>
              </a:rPr>
              <a:t>desarrollo sostenible</a:t>
            </a:r>
            <a:r>
              <a:rPr lang="en" sz="1700"/>
              <a:t>. Los promotores, desarrolladores y usuarios debemos ser capaces de mantener un ritmo constante de forma indefinida.</a:t>
            </a:r>
            <a:endParaRPr sz="1700"/>
          </a:p>
        </p:txBody>
      </p:sp>
      <p:pic>
        <p:nvPicPr>
          <p:cNvPr id="458" name="Google Shape;4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1500" y="1609375"/>
            <a:ext cx="1887875" cy="2413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6"/>
          <p:cNvSpPr txBox="1"/>
          <p:nvPr>
            <p:ph type="title"/>
          </p:nvPr>
        </p:nvSpPr>
        <p:spPr>
          <a:xfrm>
            <a:off x="3462050" y="1590975"/>
            <a:ext cx="4944300" cy="64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Principio 9</a:t>
            </a:r>
            <a:endParaRPr sz="3000"/>
          </a:p>
        </p:txBody>
      </p:sp>
      <p:sp>
        <p:nvSpPr>
          <p:cNvPr id="464" name="Google Shape;464;p26"/>
          <p:cNvSpPr txBox="1"/>
          <p:nvPr>
            <p:ph idx="4294967295" type="body"/>
          </p:nvPr>
        </p:nvSpPr>
        <p:spPr>
          <a:xfrm>
            <a:off x="3462050" y="2190538"/>
            <a:ext cx="3876300" cy="17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La atención continua a la </a:t>
            </a:r>
            <a:r>
              <a:rPr b="1" lang="en" sz="1700">
                <a:solidFill>
                  <a:schemeClr val="accent2"/>
                </a:solidFill>
              </a:rPr>
              <a:t>excelencia técnica</a:t>
            </a:r>
            <a:r>
              <a:rPr lang="en" sz="1700"/>
              <a:t> y al buen diseño mejora la agilidad.</a:t>
            </a:r>
            <a:endParaRPr sz="1700"/>
          </a:p>
        </p:txBody>
      </p:sp>
      <p:sp>
        <p:nvSpPr>
          <p:cNvPr id="465" name="Google Shape;465;p26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6" name="Google Shape;4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300" y="1590975"/>
            <a:ext cx="1874676" cy="23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7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2" name="Google Shape;472;p27"/>
          <p:cNvSpPr txBox="1"/>
          <p:nvPr>
            <p:ph type="title"/>
          </p:nvPr>
        </p:nvSpPr>
        <p:spPr>
          <a:xfrm>
            <a:off x="1132300" y="1609363"/>
            <a:ext cx="4944300" cy="64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Principio 10</a:t>
            </a:r>
            <a:endParaRPr sz="3000"/>
          </a:p>
        </p:txBody>
      </p:sp>
      <p:sp>
        <p:nvSpPr>
          <p:cNvPr id="473" name="Google Shape;473;p27"/>
          <p:cNvSpPr txBox="1"/>
          <p:nvPr>
            <p:ph idx="4294967295" type="body"/>
          </p:nvPr>
        </p:nvSpPr>
        <p:spPr>
          <a:xfrm>
            <a:off x="1132300" y="2208925"/>
            <a:ext cx="3876300" cy="17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La </a:t>
            </a:r>
            <a:r>
              <a:rPr b="1" lang="en" sz="1700">
                <a:solidFill>
                  <a:schemeClr val="accent2"/>
                </a:solidFill>
              </a:rPr>
              <a:t>simplicidad</a:t>
            </a:r>
            <a:r>
              <a:rPr lang="en" sz="1700"/>
              <a:t>, o el arte de maximizar la cantidad de trabajo no realizado, es esencial.</a:t>
            </a:r>
            <a:endParaRPr sz="1700"/>
          </a:p>
        </p:txBody>
      </p:sp>
      <p:pic>
        <p:nvPicPr>
          <p:cNvPr id="474" name="Google Shape;4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1500" y="1609375"/>
            <a:ext cx="1887875" cy="2393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8"/>
          <p:cNvSpPr txBox="1"/>
          <p:nvPr>
            <p:ph type="title"/>
          </p:nvPr>
        </p:nvSpPr>
        <p:spPr>
          <a:xfrm>
            <a:off x="3462050" y="1590975"/>
            <a:ext cx="4944300" cy="64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Principio 11</a:t>
            </a:r>
            <a:endParaRPr sz="3000"/>
          </a:p>
        </p:txBody>
      </p:sp>
      <p:sp>
        <p:nvSpPr>
          <p:cNvPr id="480" name="Google Shape;480;p28"/>
          <p:cNvSpPr txBox="1"/>
          <p:nvPr>
            <p:ph idx="4294967295" type="body"/>
          </p:nvPr>
        </p:nvSpPr>
        <p:spPr>
          <a:xfrm>
            <a:off x="3462050" y="2190538"/>
            <a:ext cx="3876300" cy="17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Las mejores arquitecturas, requisitos y diseños emergen de </a:t>
            </a:r>
            <a:r>
              <a:rPr b="1" lang="en" sz="1700">
                <a:solidFill>
                  <a:schemeClr val="accent2"/>
                </a:solidFill>
              </a:rPr>
              <a:t>equipos autoorganizados</a:t>
            </a:r>
            <a:r>
              <a:rPr lang="en" sz="1700"/>
              <a:t>.</a:t>
            </a:r>
            <a:endParaRPr sz="1700"/>
          </a:p>
        </p:txBody>
      </p:sp>
      <p:sp>
        <p:nvSpPr>
          <p:cNvPr id="481" name="Google Shape;481;p28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2" name="Google Shape;4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300" y="1590975"/>
            <a:ext cx="1898450" cy="2376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9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8" name="Google Shape;488;p29"/>
          <p:cNvSpPr txBox="1"/>
          <p:nvPr>
            <p:ph type="title"/>
          </p:nvPr>
        </p:nvSpPr>
        <p:spPr>
          <a:xfrm>
            <a:off x="1132300" y="1609363"/>
            <a:ext cx="4944300" cy="64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Principio 12</a:t>
            </a:r>
            <a:endParaRPr sz="3000"/>
          </a:p>
        </p:txBody>
      </p:sp>
      <p:sp>
        <p:nvSpPr>
          <p:cNvPr id="489" name="Google Shape;489;p29"/>
          <p:cNvSpPr txBox="1"/>
          <p:nvPr>
            <p:ph idx="4294967295" type="body"/>
          </p:nvPr>
        </p:nvSpPr>
        <p:spPr>
          <a:xfrm>
            <a:off x="1132300" y="2208925"/>
            <a:ext cx="3876300" cy="17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A </a:t>
            </a:r>
            <a:r>
              <a:rPr b="1" lang="en" sz="1700">
                <a:solidFill>
                  <a:schemeClr val="accent3"/>
                </a:solidFill>
              </a:rPr>
              <a:t>intervalos regulares</a:t>
            </a:r>
            <a:r>
              <a:rPr lang="en" sz="1700"/>
              <a:t> el equipo reflexiona sobre cómo ser más efectivo para a continuación ajustar y perfeccionar su comportamiento en consecuencia.</a:t>
            </a:r>
            <a:endParaRPr sz="1700"/>
          </a:p>
        </p:txBody>
      </p:sp>
      <p:pic>
        <p:nvPicPr>
          <p:cNvPr id="490" name="Google Shape;4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1500" y="1609375"/>
            <a:ext cx="1887875" cy="2379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2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4" name="Google Shape;344;p12"/>
          <p:cNvSpPr txBox="1"/>
          <p:nvPr>
            <p:ph idx="1" type="body"/>
          </p:nvPr>
        </p:nvSpPr>
        <p:spPr>
          <a:xfrm>
            <a:off x="1734000" y="2051850"/>
            <a:ext cx="2872200" cy="2663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El Manifiesto Ágil es un documento redactado en 2001 por 17 expertos en programación que supuso un cambio radical en la forma de desarrollar ‘software’.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Frente a los medios tradicionales excesivamente rígidos y alejados de las  necesidades de los clientes</a:t>
            </a:r>
            <a:endParaRPr i="1" sz="1600">
              <a:solidFill>
                <a:srgbClr val="12121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12"/>
          <p:cNvSpPr txBox="1"/>
          <p:nvPr>
            <p:ph type="title"/>
          </p:nvPr>
        </p:nvSpPr>
        <p:spPr>
          <a:xfrm>
            <a:off x="1734000" y="1305875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¿Que es el manifiesto </a:t>
            </a:r>
            <a:r>
              <a:rPr b="1" i="1" lang="en"/>
              <a:t>ágil</a:t>
            </a:r>
            <a:r>
              <a:rPr b="1" i="1" lang="en"/>
              <a:t>?</a:t>
            </a:r>
            <a:endParaRPr b="1" i="1"/>
          </a:p>
        </p:txBody>
      </p:sp>
      <p:pic>
        <p:nvPicPr>
          <p:cNvPr id="346" name="Google Shape;346;p12"/>
          <p:cNvPicPr preferRelativeResize="0"/>
          <p:nvPr/>
        </p:nvPicPr>
        <p:blipFill rotWithShape="1">
          <a:blip r:embed="rId3">
            <a:alphaModFix/>
          </a:blip>
          <a:srcRect b="22334" l="16211" r="17347" t="7188"/>
          <a:stretch/>
        </p:blipFill>
        <p:spPr>
          <a:xfrm>
            <a:off x="4794350" y="2538175"/>
            <a:ext cx="2417299" cy="175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0"/>
          <p:cNvSpPr txBox="1"/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Gracias!!!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/>
          <p:cNvSpPr txBox="1"/>
          <p:nvPr>
            <p:ph type="title"/>
          </p:nvPr>
        </p:nvSpPr>
        <p:spPr>
          <a:xfrm>
            <a:off x="1732700" y="973600"/>
            <a:ext cx="57921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Valores del Manifiesto </a:t>
            </a:r>
            <a:r>
              <a:rPr b="1" i="1" lang="en"/>
              <a:t>Ágil</a:t>
            </a:r>
            <a:endParaRPr b="1" i="1"/>
          </a:p>
        </p:txBody>
      </p:sp>
      <p:sp>
        <p:nvSpPr>
          <p:cNvPr id="352" name="Google Shape;352;p13"/>
          <p:cNvSpPr txBox="1"/>
          <p:nvPr/>
        </p:nvSpPr>
        <p:spPr>
          <a:xfrm>
            <a:off x="1826700" y="1457750"/>
            <a:ext cx="6244500" cy="13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2400">
                <a:solidFill>
                  <a:schemeClr val="dk2"/>
                </a:solidFill>
                <a:latin typeface="Nixie One"/>
                <a:ea typeface="Nixie One"/>
                <a:cs typeface="Nixie One"/>
                <a:sym typeface="Nixie One"/>
              </a:rPr>
              <a:t>1.- valorar </a:t>
            </a:r>
            <a:r>
              <a:rPr b="1" i="1" lang="en" sz="2400">
                <a:solidFill>
                  <a:schemeClr val="dk2"/>
                </a:solidFill>
                <a:latin typeface="Nixie One"/>
                <a:ea typeface="Nixie One"/>
                <a:cs typeface="Nixie One"/>
                <a:sym typeface="Nixie One"/>
              </a:rPr>
              <a:t>más</a:t>
            </a:r>
            <a:r>
              <a:rPr b="1" i="1" lang="en" sz="2400">
                <a:solidFill>
                  <a:schemeClr val="dk2"/>
                </a:solidFill>
                <a:latin typeface="Nixie One"/>
                <a:ea typeface="Nixie One"/>
                <a:cs typeface="Nixie One"/>
                <a:sym typeface="Nixie One"/>
              </a:rPr>
              <a:t> a los Individuos y su </a:t>
            </a:r>
            <a:r>
              <a:rPr b="1" i="1" lang="en" sz="2400">
                <a:solidFill>
                  <a:schemeClr val="dk2"/>
                </a:solidFill>
                <a:latin typeface="Nixie One"/>
                <a:ea typeface="Nixie One"/>
                <a:cs typeface="Nixie One"/>
                <a:sym typeface="Nixie One"/>
              </a:rPr>
              <a:t>interacción</a:t>
            </a:r>
            <a:r>
              <a:rPr b="1" i="1" lang="en" sz="2400">
                <a:solidFill>
                  <a:schemeClr val="dk2"/>
                </a:solidFill>
                <a:latin typeface="Nixie One"/>
                <a:ea typeface="Nixie One"/>
                <a:cs typeface="Nixie One"/>
                <a:sym typeface="Nixie One"/>
              </a:rPr>
              <a:t> que a los procesos y </a:t>
            </a:r>
            <a:r>
              <a:rPr b="1" i="1" lang="en" sz="2400">
                <a:solidFill>
                  <a:schemeClr val="dk2"/>
                </a:solidFill>
                <a:latin typeface="Nixie One"/>
                <a:ea typeface="Nixie One"/>
                <a:cs typeface="Nixie One"/>
                <a:sym typeface="Nixie One"/>
              </a:rPr>
              <a:t>las </a:t>
            </a:r>
            <a:r>
              <a:rPr b="1" i="1" lang="en" sz="2400">
                <a:solidFill>
                  <a:schemeClr val="dk2"/>
                </a:solidFill>
                <a:latin typeface="Nixie One"/>
                <a:ea typeface="Nixie One"/>
                <a:cs typeface="Nixie One"/>
                <a:sym typeface="Nixie One"/>
              </a:rPr>
              <a:t>herramientas</a:t>
            </a:r>
            <a:r>
              <a:rPr b="1" i="1" lang="en" sz="1700">
                <a:solidFill>
                  <a:schemeClr val="dk2"/>
                </a:solidFill>
                <a:latin typeface="Nixie One"/>
                <a:ea typeface="Nixie One"/>
                <a:cs typeface="Nixie One"/>
                <a:sym typeface="Nixie One"/>
              </a:rPr>
              <a:t> </a:t>
            </a:r>
            <a:endParaRPr i="1" sz="1750">
              <a:solidFill>
                <a:schemeClr val="dk2"/>
              </a:solidFill>
              <a:highlight>
                <a:srgbClr val="FFFFFF"/>
              </a:highlight>
              <a:latin typeface="Nixie One"/>
              <a:ea typeface="Nixie One"/>
              <a:cs typeface="Nixie One"/>
              <a:sym typeface="Nixie One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00E1C6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C6DAEC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353" name="Google Shape;353;p13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4" name="Google Shape;3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700" y="3180350"/>
            <a:ext cx="2306973" cy="151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3"/>
          <p:cNvPicPr preferRelativeResize="0"/>
          <p:nvPr/>
        </p:nvPicPr>
        <p:blipFill rotWithShape="1">
          <a:blip r:embed="rId4">
            <a:alphaModFix/>
          </a:blip>
          <a:srcRect b="4434" l="15819" r="15785" t="8099"/>
          <a:stretch/>
        </p:blipFill>
        <p:spPr>
          <a:xfrm>
            <a:off x="2451378" y="2725575"/>
            <a:ext cx="548700" cy="526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56" name="Google Shape;3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2350" y="3180350"/>
            <a:ext cx="2432175" cy="151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2875" y="2763263"/>
            <a:ext cx="451125" cy="45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4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3" name="Google Shape;363;p14"/>
          <p:cNvSpPr txBox="1"/>
          <p:nvPr>
            <p:ph idx="1" type="body"/>
          </p:nvPr>
        </p:nvSpPr>
        <p:spPr>
          <a:xfrm>
            <a:off x="1970625" y="420350"/>
            <a:ext cx="62823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/>
              <a:t>2.-Valorar </a:t>
            </a:r>
            <a:r>
              <a:rPr b="1" i="1" lang="en"/>
              <a:t>más</a:t>
            </a:r>
            <a:r>
              <a:rPr b="1" i="1" lang="en"/>
              <a:t> el software que funciona que la </a:t>
            </a:r>
            <a:r>
              <a:rPr b="1" i="1" lang="en"/>
              <a:t>documentación</a:t>
            </a:r>
            <a:r>
              <a:rPr b="1" i="1" lang="en"/>
              <a:t> exhaustiva </a:t>
            </a:r>
            <a:endParaRPr b="1" i="1"/>
          </a:p>
        </p:txBody>
      </p:sp>
      <p:pic>
        <p:nvPicPr>
          <p:cNvPr id="364" name="Google Shape;364;p14"/>
          <p:cNvPicPr preferRelativeResize="0"/>
          <p:nvPr/>
        </p:nvPicPr>
        <p:blipFill rotWithShape="1">
          <a:blip r:embed="rId3">
            <a:alphaModFix/>
          </a:blip>
          <a:srcRect b="13673" l="21784" r="27100" t="5985"/>
          <a:stretch/>
        </p:blipFill>
        <p:spPr>
          <a:xfrm>
            <a:off x="2524775" y="2492675"/>
            <a:ext cx="1716100" cy="169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8950" y="2417300"/>
            <a:ext cx="2558950" cy="17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14"/>
          <p:cNvPicPr preferRelativeResize="0"/>
          <p:nvPr/>
        </p:nvPicPr>
        <p:blipFill rotWithShape="1">
          <a:blip r:embed="rId5">
            <a:alphaModFix/>
          </a:blip>
          <a:srcRect b="4434" l="15819" r="15785" t="8099"/>
          <a:stretch/>
        </p:blipFill>
        <p:spPr>
          <a:xfrm>
            <a:off x="2948253" y="1966175"/>
            <a:ext cx="548700" cy="526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67" name="Google Shape;36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2863" y="1966163"/>
            <a:ext cx="451125" cy="45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5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1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73" name="Google Shape;373;p15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4" name="Google Shape;374;p15"/>
          <p:cNvSpPr txBox="1"/>
          <p:nvPr>
            <p:ph idx="1" type="body"/>
          </p:nvPr>
        </p:nvSpPr>
        <p:spPr>
          <a:xfrm>
            <a:off x="1890050" y="594925"/>
            <a:ext cx="62823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/>
              <a:t>3.-</a:t>
            </a:r>
            <a:r>
              <a:rPr b="1" i="1" lang="en"/>
              <a:t>Valorará</a:t>
            </a:r>
            <a:r>
              <a:rPr b="1" i="1" lang="en"/>
              <a:t> </a:t>
            </a:r>
            <a:r>
              <a:rPr b="1" i="1" lang="en"/>
              <a:t>más</a:t>
            </a:r>
            <a:r>
              <a:rPr b="1" i="1" lang="en"/>
              <a:t> la </a:t>
            </a:r>
            <a:r>
              <a:rPr b="1" i="1" lang="en"/>
              <a:t>colaboración</a:t>
            </a:r>
            <a:r>
              <a:rPr b="1" i="1" lang="en"/>
              <a:t> con el cliente que la </a:t>
            </a:r>
            <a:r>
              <a:rPr b="1" i="1" lang="en"/>
              <a:t>negociación</a:t>
            </a:r>
            <a:r>
              <a:rPr b="1" i="1" lang="en"/>
              <a:t> contractual</a:t>
            </a:r>
            <a:endParaRPr b="1" i="1"/>
          </a:p>
        </p:txBody>
      </p:sp>
      <p:pic>
        <p:nvPicPr>
          <p:cNvPr id="375" name="Google Shape;375;p15"/>
          <p:cNvPicPr preferRelativeResize="0"/>
          <p:nvPr/>
        </p:nvPicPr>
        <p:blipFill rotWithShape="1">
          <a:blip r:embed="rId3">
            <a:alphaModFix/>
          </a:blip>
          <a:srcRect b="8564" l="5629" r="4305" t="21176"/>
          <a:stretch/>
        </p:blipFill>
        <p:spPr>
          <a:xfrm>
            <a:off x="2189025" y="2591900"/>
            <a:ext cx="2645700" cy="1974300"/>
          </a:xfrm>
          <a:prstGeom prst="round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pic>
        <p:nvPicPr>
          <p:cNvPr id="376" name="Google Shape;376;p15"/>
          <p:cNvPicPr preferRelativeResize="0"/>
          <p:nvPr/>
        </p:nvPicPr>
        <p:blipFill rotWithShape="1">
          <a:blip r:embed="rId4">
            <a:alphaModFix/>
          </a:blip>
          <a:srcRect b="19941" l="18203" r="17017" t="25061"/>
          <a:stretch/>
        </p:blipFill>
        <p:spPr>
          <a:xfrm>
            <a:off x="5526650" y="2645775"/>
            <a:ext cx="2645700" cy="192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15"/>
          <p:cNvPicPr preferRelativeResize="0"/>
          <p:nvPr/>
        </p:nvPicPr>
        <p:blipFill rotWithShape="1">
          <a:blip r:embed="rId5">
            <a:alphaModFix/>
          </a:blip>
          <a:srcRect b="4434" l="15819" r="15785" t="8099"/>
          <a:stretch/>
        </p:blipFill>
        <p:spPr>
          <a:xfrm>
            <a:off x="3253053" y="1966175"/>
            <a:ext cx="548700" cy="526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78" name="Google Shape;37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3925" y="2003850"/>
            <a:ext cx="451125" cy="45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6"/>
          <p:cNvSpPr txBox="1"/>
          <p:nvPr>
            <p:ph idx="1" type="body"/>
          </p:nvPr>
        </p:nvSpPr>
        <p:spPr>
          <a:xfrm>
            <a:off x="1943775" y="500925"/>
            <a:ext cx="62823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/>
              <a:t>4.-</a:t>
            </a:r>
            <a:r>
              <a:rPr b="1" i="1" lang="en"/>
              <a:t>Valorará</a:t>
            </a:r>
            <a:r>
              <a:rPr b="1" i="1" lang="en"/>
              <a:t> </a:t>
            </a:r>
            <a:r>
              <a:rPr b="1" i="1" lang="en"/>
              <a:t>más</a:t>
            </a:r>
            <a:r>
              <a:rPr b="1" i="1" lang="en"/>
              <a:t> la respuesta al cambio que el seguimiento de un plan</a:t>
            </a:r>
            <a:endParaRPr b="1" i="1"/>
          </a:p>
        </p:txBody>
      </p:sp>
      <p:sp>
        <p:nvSpPr>
          <p:cNvPr id="384" name="Google Shape;384;p16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5" name="Google Shape;3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4675" y="2632175"/>
            <a:ext cx="2223625" cy="118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5400" y="2632175"/>
            <a:ext cx="2412650" cy="118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16"/>
          <p:cNvPicPr preferRelativeResize="0"/>
          <p:nvPr/>
        </p:nvPicPr>
        <p:blipFill rotWithShape="1">
          <a:blip r:embed="rId5">
            <a:alphaModFix/>
          </a:blip>
          <a:srcRect b="4434" l="15819" r="15785" t="8099"/>
          <a:stretch/>
        </p:blipFill>
        <p:spPr>
          <a:xfrm>
            <a:off x="3087053" y="2033325"/>
            <a:ext cx="548700" cy="526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88" name="Google Shape;38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31663" y="2033313"/>
            <a:ext cx="451125" cy="45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7"/>
          <p:cNvSpPr txBox="1"/>
          <p:nvPr>
            <p:ph idx="1" type="body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accent2"/>
                </a:solidFill>
              </a:rPr>
              <a:t>PRINCIPIOS DEL MANIFIESTO </a:t>
            </a:r>
            <a:r>
              <a:rPr b="1" lang="en" sz="4800">
                <a:solidFill>
                  <a:schemeClr val="accent2"/>
                </a:solidFill>
              </a:rPr>
              <a:t>ÁGIL</a:t>
            </a:r>
            <a:endParaRPr b="1" sz="4800">
              <a:solidFill>
                <a:schemeClr val="accent2"/>
              </a:solidFill>
            </a:endParaRPr>
          </a:p>
        </p:txBody>
      </p:sp>
      <p:sp>
        <p:nvSpPr>
          <p:cNvPr id="394" name="Google Shape;394;p17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8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0" name="Google Shape;400;p18"/>
          <p:cNvSpPr txBox="1"/>
          <p:nvPr>
            <p:ph type="title"/>
          </p:nvPr>
        </p:nvSpPr>
        <p:spPr>
          <a:xfrm>
            <a:off x="3462050" y="1590975"/>
            <a:ext cx="4944300" cy="64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Principio 1</a:t>
            </a:r>
            <a:endParaRPr sz="3000"/>
          </a:p>
        </p:txBody>
      </p:sp>
      <p:sp>
        <p:nvSpPr>
          <p:cNvPr id="401" name="Google Shape;401;p18"/>
          <p:cNvSpPr txBox="1"/>
          <p:nvPr>
            <p:ph idx="4294967295" type="body"/>
          </p:nvPr>
        </p:nvSpPr>
        <p:spPr>
          <a:xfrm>
            <a:off x="3462050" y="2190538"/>
            <a:ext cx="3876300" cy="17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Nuestra mayor prioridad es </a:t>
            </a:r>
            <a:r>
              <a:rPr b="1" lang="en" sz="1700">
                <a:solidFill>
                  <a:schemeClr val="accent2"/>
                </a:solidFill>
              </a:rPr>
              <a:t>satisfacer al cliente</a:t>
            </a:r>
            <a:r>
              <a:rPr lang="en" sz="1700"/>
              <a:t> mediante la entrega temprana y continua de software con valor.</a:t>
            </a:r>
            <a:endParaRPr sz="1700"/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402" name="Google Shape;4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300" y="1590975"/>
            <a:ext cx="1871873" cy="23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9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8" name="Google Shape;408;p19"/>
          <p:cNvSpPr txBox="1"/>
          <p:nvPr>
            <p:ph type="title"/>
          </p:nvPr>
        </p:nvSpPr>
        <p:spPr>
          <a:xfrm>
            <a:off x="1132300" y="1609363"/>
            <a:ext cx="4944300" cy="64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Principio 2</a:t>
            </a:r>
            <a:endParaRPr sz="3000"/>
          </a:p>
        </p:txBody>
      </p:sp>
      <p:sp>
        <p:nvSpPr>
          <p:cNvPr id="409" name="Google Shape;409;p19"/>
          <p:cNvSpPr txBox="1"/>
          <p:nvPr>
            <p:ph idx="4294967295" type="body"/>
          </p:nvPr>
        </p:nvSpPr>
        <p:spPr>
          <a:xfrm>
            <a:off x="1132300" y="2208925"/>
            <a:ext cx="3876300" cy="17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Aceptamos que los requisitos cambien, incluso en etapas tardías del desarrollo.</a:t>
            </a:r>
            <a:endParaRPr sz="1700"/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Los procesos Ágiles aprovechan el </a:t>
            </a:r>
            <a:r>
              <a:rPr b="1" lang="en" sz="1700">
                <a:solidFill>
                  <a:schemeClr val="accent3"/>
                </a:solidFill>
              </a:rPr>
              <a:t>cambio </a:t>
            </a:r>
            <a:r>
              <a:rPr lang="en" sz="1700"/>
              <a:t>para proporcionar ventaja competitiva al cliente.</a:t>
            </a:r>
            <a:endParaRPr sz="1700"/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410" name="Google Shape;4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1850" y="1609375"/>
            <a:ext cx="1887878" cy="23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